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best-server path gain (dB)</c:v>
                </c:pt>
              </c:strCache>
            </c:strRef>
          </c:tx>
          <c:spPr>
            <a:ln w="31750">
              <a:solidFill>
                <a:srgbClr val="FFC83C"/>
              </a:solidFill>
            </a:ln>
          </c:spPr>
          <c:cat>
            <c:strRef>
              <c:f>Sheet1!$A$2:$A$7</c:f>
              <c:strCache>
                <c:ptCount val="6"/>
                <c:pt idx="0">
                  <c:v>1.8 GHz</c:v>
                </c:pt>
                <c:pt idx="1">
                  <c:v>3.5 GHz</c:v>
                </c:pt>
                <c:pt idx="2">
                  <c:v>6 GHz</c:v>
                </c:pt>
                <c:pt idx="3">
                  <c:v>10 GHz</c:v>
                </c:pt>
                <c:pt idx="4">
                  <c:v>28 GHz</c:v>
                </c:pt>
                <c:pt idx="5">
                  <c:v>60 GHz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-106.2</c:v>
                </c:pt>
                <c:pt idx="1">
                  <c:v>-112.6</c:v>
                </c:pt>
                <c:pt idx="2">
                  <c:v>-117.2</c:v>
                </c:pt>
                <c:pt idx="3">
                  <c:v>-121.5</c:v>
                </c:pt>
                <c:pt idx="4">
                  <c:v>-130</c:v>
                </c:pt>
                <c:pt idx="5">
                  <c:v>-136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202020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20202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202020"/>
            </a:solidFill>
          </a:ln>
        </c:spPr>
        <c:crossAx val="2118791784"/>
        <c:crosses val="autoZero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rgbClr val="ECECEC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Cayetano, Gichuru, Morris. Say up front which parts are built and which are specified. The honesty boundary is slide 9 and it is the reason this briefing gets a second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open on the technology. Open on the arithmetic. Small island developing states sit at the front of sea-level rise and are among the least instrumented places on earth.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earns the right to propose something unusual.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Network as a Sensor. One waveform, two jobs: carry the data, hand back radar-grade observables. Range, angle of arrival, Doppler velocity, micro-structure.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Government LiDAR, real terrain, real tower positions from the national antenna register. Not OSM footprints draped over a stochastic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15.3 dB penalty from 1.8 to 10 GHz on identical geometry. The 28 and 60 GHz runs are concrete-only and coverage contracts to line-of-sight lobes. Say that out loud; the chart alone overstates comparability.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 38.901 gap is the finding, not an error. Deterministic geometry and a stochastic model disagree by 28 dB at p10. Which one is right is an open measurement question and we say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Numbered caveats, no false greens. This slide is why a partner lab can work with the bundle instead of trying to reproduce a claim that was never true.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2331720"/>
            <a:ext cx="1005840" cy="50800"/>
          </a:xfrm>
          <a:prstGeom prst="rect">
            <a:avLst/>
          </a:prstGeom>
          <a:solidFill>
            <a:srgbClr val="FFC8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5457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ECECEC"/>
                </a:solidFill>
                <a:latin typeface="Geist Mono"/>
              </a:rPr>
              <a:t>PARTNER LAB BRIEFING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4577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0" spc="-80">
                <a:solidFill>
                  <a:srgbClr val="FFFFFF"/>
                </a:solidFill>
                <a:latin typeface="Helvetica Now Display"/>
              </a:rPr>
              <a:t>Sovereign Cognitive Digital Twins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480560"/>
            <a:ext cx="78638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2000" b="0">
                <a:solidFill>
                  <a:srgbClr val="ECECEC"/>
                </a:solidFill>
                <a:latin typeface="Helvetica Now Display"/>
              </a:rPr>
              <a:t>6G ISAC, AI-RAN, and zero-trust edge grids for national resilience in the Global South.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V3 · 2026-07-30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645920"/>
            <a:ext cx="10545775" cy="3566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3600" spc="-80">
                <a:solidFill>
                  <a:srgbClr val="FFFFFF"/>
                </a:solidFill>
                <a:latin typeface="Helvetica Now Display"/>
              </a:rPr>
              <a:t>A storm surge arrives in </a:t>
            </a:r>
            <a:r>
              <a:rPr sz="3600" spc="-80">
                <a:solidFill>
                  <a:srgbClr val="FFC83C"/>
                </a:solidFill>
                <a:latin typeface="Helvetica Now Display"/>
              </a:rPr>
              <a:t>minutes</a:t>
            </a:r>
            <a:r>
              <a:rPr sz="3600" spc="-80">
                <a:solidFill>
                  <a:srgbClr val="FFFFFF"/>
                </a:solidFill>
                <a:latin typeface="Helvetica Now Display"/>
              </a:rPr>
              <a:t>. The data a minister needs arrives in hours.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5120640"/>
            <a:ext cx="1054577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Everything in the architecture comes out of that gap.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The standard fix is a few thousand more sensors, which no budget will ever approve.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69820"/>
            <a:ext cx="8778240" cy="3482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Weather radar, tide gauges, river sensors: expensive, and fragile in exactly the conditions they were bought for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Least-instrumented nations carry the worst version of the risk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Every national adaptation plan knows this and recommends the sensors anyway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645920"/>
            <a:ext cx="10545775" cy="3566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3600" spc="-80">
                <a:solidFill>
                  <a:srgbClr val="FFFFFF"/>
                </a:solidFill>
                <a:latin typeface="Helvetica Now Display"/>
              </a:rPr>
              <a:t>The waves already </a:t>
            </a:r>
            <a:r>
              <a:rPr sz="3600" spc="-80">
                <a:solidFill>
                  <a:srgbClr val="FFC83C"/>
                </a:solidFill>
                <a:latin typeface="Helvetica Now Display"/>
              </a:rPr>
              <a:t>come back changed</a:t>
            </a:r>
            <a:r>
              <a:rPr sz="3600" spc="-80">
                <a:solidFill>
                  <a:srgbClr val="FFFFFF"/>
                </a:solidFill>
                <a:latin typeface="Helvetica Now Display"/>
              </a:rPr>
              <a:t>. We throw all of it away.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5120640"/>
            <a:ext cx="1054577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A mobile network floods a country with radio energy twenty four hours a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WHAT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Sensing stops being a capital programme and becomes a feature of rollout.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69820"/>
            <a:ext cx="4907127" cy="3482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100" b="0" spc="400">
                <a:solidFill>
                  <a:srgbClr val="FFC83C"/>
                </a:solidFill>
                <a:latin typeface="Geist Mono"/>
              </a:rPr>
              <a:t>BEFORE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A second national sensing estate to fund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Coverage limited by sensor count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Three separate budget 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1607" y="2369820"/>
            <a:ext cx="4907127" cy="3482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100" b="0" spc="400">
                <a:solidFill>
                  <a:srgbClr val="FFC83C"/>
                </a:solidFill>
                <a:latin typeface="Geist Mono"/>
              </a:rPr>
              <a:t>AFTER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Every tower already planned becomes a hazard instrument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Coverage follows the network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Access, backbone, and sensor in one 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REFERENCE DEPLOYMENT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Barbados, Newton Plantation: a 2 km study area built from authoritative geodata.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369820"/>
            <a:ext cx="3271418" cy="2194560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2781300"/>
            <a:ext cx="263133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600" b="0" spc="-80">
                <a:solidFill>
                  <a:srgbClr val="FFC83C"/>
                </a:solidFill>
                <a:latin typeface="Helvetica Now Display"/>
              </a:rPr>
              <a:t>576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787140"/>
            <a:ext cx="263133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buildings at LiDAR-derived heights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460138" y="2369820"/>
            <a:ext cx="3271418" cy="2194560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80178" y="2781300"/>
            <a:ext cx="263133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600" b="0" spc="-80">
                <a:solidFill>
                  <a:srgbClr val="FFFFFF"/>
                </a:solidFill>
                <a:latin typeface="Helvetica Now Display"/>
              </a:rPr>
              <a:t>70×70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0178" y="3787140"/>
            <a:ext cx="263133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terrain grid, real elevation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7316" y="2369820"/>
            <a:ext cx="3271418" cy="2194560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7356" y="2781300"/>
            <a:ext cx="263133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600" b="0" spc="-80">
                <a:solidFill>
                  <a:srgbClr val="FFFFFF"/>
                </a:solidFill>
                <a:latin typeface="Helvetica Now Display"/>
              </a:rPr>
              <a:t>166 km²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7356" y="3787140"/>
            <a:ext cx="263133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national area, ~280k people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NEWTON PROPAGATION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Every rung up in frequency buys resolution and costs reach.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822960" y="2369820"/>
          <a:ext cx="10545775" cy="35737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CROSS-VALIDATION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Three checks, and the one that disagrees is the interesting one.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2960" y="2369820"/>
          <a:ext cx="10545775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72887"/>
                <a:gridCol w="5272888"/>
              </a:tblGrid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100" b="0" spc="400">
                          <a:solidFill>
                            <a:srgbClr val="FFC83C"/>
                          </a:solidFill>
                          <a:latin typeface="Geist Mono"/>
                        </a:rPr>
                        <a:t>CHECK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100" b="0" spc="400">
                          <a:solidFill>
                            <a:srgbClr val="FFC83C"/>
                          </a:solidFill>
                          <a:latin typeface="Geist Mono"/>
                        </a:rPr>
                        <a:t>RESULT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Analytic two-ray, 14 receiver positions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0.11 dB RMS, bias −0.05 dB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Ground-following vs horizontal plane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16.3% of cells differ by &gt;10 dB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3GPP TR 38.901 stochastic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19.99 dB RMS, r = 0.648, bias −12.69 dB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CPU vs GPU solve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FFFFFF"/>
                          </a:solidFill>
                          <a:latin typeface="Helvetica Now Display"/>
                        </a:rPr>
                        <a:t>Agreement to 0.01 dB, identical path counts</a:t>
                      </a:r>
                    </a:p>
                  </a:txBody>
                  <a:tcPr>
                    <a:lnL w="9525" cap="flat">
                      <a:solidFill>
                        <a:srgbClr val="121212"/>
                      </a:solidFill>
                    </a:lnL>
                    <a:lnR w="9525" cap="flat">
                      <a:solidFill>
                        <a:srgbClr val="121212"/>
                      </a:solidFill>
                    </a:lnR>
                    <a:lnT w="9525" cap="flat">
                      <a:solidFill>
                        <a:srgbClr val="121212"/>
                      </a:solidFill>
                    </a:lnT>
                    <a:lnB w="9525" cap="flat">
                      <a:solidFill>
                        <a:srgbClr val="202020"/>
                      </a:solidFill>
                    </a:lnB>
                    <a:solidFill>
                      <a:srgbClr val="12121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600">
                <a:solidFill>
                  <a:srgbClr val="FFC83C"/>
                </a:solidFill>
                <a:latin typeface="Geist Mono"/>
              </a:rPr>
              <a:t>HONESTY BOUNDARY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spc="-80">
                <a:solidFill>
                  <a:srgbClr val="FFFFFF"/>
                </a:solidFill>
                <a:latin typeface="Helvetica Now Display"/>
              </a:rPr>
              <a:t>What is built today, and what is specified and never evaluated.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69820"/>
            <a:ext cx="8778240" cy="3482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Built: the geodata-to-Sionna RT pipeline, CPU-only, reproducible, running end to end on a Raspberry Pi 4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Built: coverage, multi-tower association, and the frequency sweep on one common geometry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Specified only: the EKF and PPO belief-state control loop. Not trained, not evaluated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Not present: an operational ISAC feed. These are uncalibrated 1×1 V-polarized simulations</a:t>
            </a:r>
          </a:p>
          <a:p>
            <a:pPr algn="l" marL="256032" indent="-256032">
              <a:lnSpc>
                <a:spcPct val="150000"/>
              </a:lnSpc>
              <a:spcAft>
                <a:spcPts val="1200"/>
              </a:spcAft>
            </a:pPr>
            <a:r>
              <a:rPr sz="1700" b="0">
                <a:solidFill>
                  <a:srgbClr val="FFFFFF"/>
                </a:solidFill>
                <a:latin typeface="Helvetica Now Display"/>
              </a:rPr>
              <a:t>—  Framed as a towards-6G site model of H_background, not a deployment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09/11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645920"/>
            <a:ext cx="10545775" cy="3566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3600" spc="-80">
                <a:solidFill>
                  <a:srgbClr val="FFFFFF"/>
                </a:solidFill>
                <a:latin typeface="Helvetica Now Display"/>
              </a:rPr>
              <a:t>CPU-only execution is what makes the pipeline </a:t>
            </a:r>
            <a:r>
              <a:rPr sz="3600" spc="-80">
                <a:solidFill>
                  <a:srgbClr val="FFC83C"/>
                </a:solidFill>
                <a:latin typeface="Helvetica Now Display"/>
              </a:rPr>
              <a:t>sovereign</a:t>
            </a:r>
            <a:r>
              <a:rPr sz="3600" spc="-80">
                <a:solidFill>
                  <a:srgbClr val="FFFFFF"/>
                </a:solidFill>
                <a:latin typeface="Helvetica Now Display"/>
              </a:rPr>
              <a:t>. The GPU is what makes it fast.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5120640"/>
            <a:ext cx="1054577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ECECEC"/>
                </a:solidFill>
                <a:latin typeface="Helvetica Now Display"/>
              </a:rPr>
              <a:t>Sever the link to rented compute and the twin has to keep running.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AMINI · SOVEREIGN COGNITIVE DIGITAL TWINS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spc="400">
                <a:solidFill>
                  <a:srgbClr val="ECECEC"/>
                </a:solidFill>
                <a:latin typeface="Geist Mono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2651760"/>
            <a:ext cx="1005840" cy="50800"/>
          </a:xfrm>
          <a:prstGeom prst="rect">
            <a:avLst/>
          </a:prstGeom>
          <a:solidFill>
            <a:srgbClr val="FFC8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063240"/>
            <a:ext cx="10545775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spc="-80">
                <a:solidFill>
                  <a:srgbClr val="FFFFFF"/>
                </a:solidFill>
                <a:latin typeface="Helvetica Now Display"/>
              </a:rPr>
              <a:t>What we are asking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480560"/>
            <a:ext cx="1054577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700" b="0">
                <a:solidFill>
                  <a:srgbClr val="ECECEC"/>
                </a:solidFill>
                <a:latin typeface="Helvetica Now Display"/>
              </a:rPr>
              <a:t>Co-validate the propagation results against your measurement campaign, and tell us which model the field data backs.</a:t>
            </a:r>
          </a:p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700" b="0">
                <a:solidFill>
                  <a:srgbClr val="ECECEC"/>
                </a:solidFill>
                <a:latin typeface="Helvetica Now Display"/>
              </a:rPr>
              <a:t>hello@amini.ai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